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handoutMasterIdLst>
    <p:handoutMasterId r:id="rId13"/>
  </p:handoutMasterIdLst>
  <p:sldIdLst>
    <p:sldId id="301" r:id="rId2"/>
    <p:sldId id="311" r:id="rId3"/>
    <p:sldId id="302" r:id="rId4"/>
    <p:sldId id="303" r:id="rId5"/>
    <p:sldId id="304" r:id="rId6"/>
    <p:sldId id="305" r:id="rId7"/>
    <p:sldId id="306" r:id="rId8"/>
    <p:sldId id="312" r:id="rId9"/>
    <p:sldId id="308" r:id="rId10"/>
    <p:sldId id="309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 autoAdjust="0"/>
  </p:normalViewPr>
  <p:slideViewPr>
    <p:cSldViewPr>
      <p:cViewPr varScale="1">
        <p:scale>
          <a:sx n="88" d="100"/>
          <a:sy n="88" d="100"/>
        </p:scale>
        <p:origin x="124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4D92D-7E41-4B03-BDBB-CB3E43632CFD}" type="doc">
      <dgm:prSet loTypeId="urn:microsoft.com/office/officeart/2005/8/layout/h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62B54F-B859-49C9-8303-74253EEA9DF3}">
      <dgm:prSet phldrT="[Text]"/>
      <dgm:spPr/>
      <dgm:t>
        <a:bodyPr/>
        <a:lstStyle/>
        <a:p>
          <a:r>
            <a:rPr lang="en-US" b="1" dirty="0"/>
            <a:t>Short-term</a:t>
          </a:r>
        </a:p>
      </dgm:t>
    </dgm:pt>
    <dgm:pt modelId="{D1169659-B168-4A18-9E04-4144E23B22F0}" type="parTrans" cxnId="{2093C685-2FC0-440C-9428-0771F4BAA069}">
      <dgm:prSet/>
      <dgm:spPr/>
      <dgm:t>
        <a:bodyPr/>
        <a:lstStyle/>
        <a:p>
          <a:endParaRPr lang="en-US"/>
        </a:p>
      </dgm:t>
    </dgm:pt>
    <dgm:pt modelId="{64DA2B41-7411-4821-A454-371096B9A2C5}" type="sibTrans" cxnId="{2093C685-2FC0-440C-9428-0771F4BAA069}">
      <dgm:prSet/>
      <dgm:spPr/>
      <dgm:t>
        <a:bodyPr/>
        <a:lstStyle/>
        <a:p>
          <a:endParaRPr lang="en-US"/>
        </a:p>
      </dgm:t>
    </dgm:pt>
    <dgm:pt modelId="{73C1C172-969F-42CC-A3F6-31BCB8EA37CC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Adopt OER definition</a:t>
          </a:r>
        </a:p>
      </dgm:t>
    </dgm:pt>
    <dgm:pt modelId="{2EB6DBA8-6E13-4740-A2AB-BF1EB2952697}" type="parTrans" cxnId="{E55EA7B6-99D6-4B87-8A88-F81B5B357C12}">
      <dgm:prSet/>
      <dgm:spPr/>
      <dgm:t>
        <a:bodyPr/>
        <a:lstStyle/>
        <a:p>
          <a:endParaRPr lang="en-US"/>
        </a:p>
      </dgm:t>
    </dgm:pt>
    <dgm:pt modelId="{C7B601C1-4BC1-4757-83DF-86294F4C7EE0}" type="sibTrans" cxnId="{E55EA7B6-99D6-4B87-8A88-F81B5B357C12}">
      <dgm:prSet/>
      <dgm:spPr/>
      <dgm:t>
        <a:bodyPr/>
        <a:lstStyle/>
        <a:p>
          <a:endParaRPr lang="en-US"/>
        </a:p>
      </dgm:t>
    </dgm:pt>
    <dgm:pt modelId="{D3302724-0AC8-41E5-B96E-2400B84DF9AB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Establish OER statewide advisory council</a:t>
          </a:r>
        </a:p>
      </dgm:t>
    </dgm:pt>
    <dgm:pt modelId="{D837E21E-9BB7-41FA-91ED-741AE38DCA69}" type="parTrans" cxnId="{C6DC32FE-2652-4957-BFBC-1E86032A6408}">
      <dgm:prSet/>
      <dgm:spPr/>
      <dgm:t>
        <a:bodyPr/>
        <a:lstStyle/>
        <a:p>
          <a:endParaRPr lang="en-US"/>
        </a:p>
      </dgm:t>
    </dgm:pt>
    <dgm:pt modelId="{7E10DE3C-6808-4377-9474-8C896C2D7977}" type="sibTrans" cxnId="{C6DC32FE-2652-4957-BFBC-1E86032A6408}">
      <dgm:prSet/>
      <dgm:spPr/>
      <dgm:t>
        <a:bodyPr/>
        <a:lstStyle/>
        <a:p>
          <a:endParaRPr lang="en-US"/>
        </a:p>
      </dgm:t>
    </dgm:pt>
    <dgm:pt modelId="{4E1101F5-6F7F-41E8-8E7D-DB4CB11A8806}">
      <dgm:prSet phldrT="[Text]"/>
      <dgm:spPr/>
      <dgm:t>
        <a:bodyPr/>
        <a:lstStyle/>
        <a:p>
          <a:r>
            <a:rPr lang="en-US" b="1" dirty="0"/>
            <a:t>Mid-term</a:t>
          </a:r>
        </a:p>
      </dgm:t>
    </dgm:pt>
    <dgm:pt modelId="{2821DE8B-758D-4DF3-97CB-98E334703FFA}" type="parTrans" cxnId="{21025CD2-87B1-4FBE-B4B5-3CAB253FE00F}">
      <dgm:prSet/>
      <dgm:spPr/>
      <dgm:t>
        <a:bodyPr/>
        <a:lstStyle/>
        <a:p>
          <a:endParaRPr lang="en-US"/>
        </a:p>
      </dgm:t>
    </dgm:pt>
    <dgm:pt modelId="{324B2A76-AA96-4824-AA8D-7F85B9055600}" type="sibTrans" cxnId="{21025CD2-87B1-4FBE-B4B5-3CAB253FE00F}">
      <dgm:prSet/>
      <dgm:spPr/>
      <dgm:t>
        <a:bodyPr/>
        <a:lstStyle/>
        <a:p>
          <a:endParaRPr lang="en-US"/>
        </a:p>
      </dgm:t>
    </dgm:pt>
    <dgm:pt modelId="{DB65134A-B5AC-454D-957F-C3B2D66C9C8E}">
      <dgm:prSet phldrT="[Text]"/>
      <dgm:spPr/>
      <dgm:t>
        <a:bodyPr/>
        <a:lstStyle/>
        <a:p>
          <a:r>
            <a:rPr lang="en-US" dirty="0">
              <a:solidFill>
                <a:schemeClr val="accent4">
                  <a:lumMod val="75000"/>
                </a:schemeClr>
              </a:solidFill>
            </a:rPr>
            <a:t>Provide faculty professional development</a:t>
          </a:r>
        </a:p>
      </dgm:t>
    </dgm:pt>
    <dgm:pt modelId="{9E46344F-B3C0-438B-932D-01DB10E9F9C1}" type="parTrans" cxnId="{C35C9214-ECB8-4BB2-B48B-174B8BEC6460}">
      <dgm:prSet/>
      <dgm:spPr/>
      <dgm:t>
        <a:bodyPr/>
        <a:lstStyle/>
        <a:p>
          <a:endParaRPr lang="en-US"/>
        </a:p>
      </dgm:t>
    </dgm:pt>
    <dgm:pt modelId="{179973B7-31B3-46D6-A07D-A6F9B1160B10}" type="sibTrans" cxnId="{C35C9214-ECB8-4BB2-B48B-174B8BEC6460}">
      <dgm:prSet/>
      <dgm:spPr/>
      <dgm:t>
        <a:bodyPr/>
        <a:lstStyle/>
        <a:p>
          <a:endParaRPr lang="en-US"/>
        </a:p>
      </dgm:t>
    </dgm:pt>
    <dgm:pt modelId="{BBDFD80E-290B-4721-B9A3-3EEFABAC093F}">
      <dgm:prSet phldrT="[Text]"/>
      <dgm:spPr/>
      <dgm:t>
        <a:bodyPr/>
        <a:lstStyle/>
        <a:p>
          <a:r>
            <a:rPr lang="en-US" dirty="0">
              <a:solidFill>
                <a:schemeClr val="tx2">
                  <a:lumMod val="50000"/>
                  <a:lumOff val="50000"/>
                </a:schemeClr>
              </a:solidFill>
            </a:rPr>
            <a:t>Use OER for graduate &amp; continuing education</a:t>
          </a:r>
        </a:p>
      </dgm:t>
    </dgm:pt>
    <dgm:pt modelId="{1B65ECD7-36B8-4F3E-AA93-EE19AA8C0811}" type="parTrans" cxnId="{D4793057-BDC7-4DB5-9F66-A7315E7B6F26}">
      <dgm:prSet/>
      <dgm:spPr/>
      <dgm:t>
        <a:bodyPr/>
        <a:lstStyle/>
        <a:p>
          <a:endParaRPr lang="en-US"/>
        </a:p>
      </dgm:t>
    </dgm:pt>
    <dgm:pt modelId="{44F23A30-7D2A-4455-8B3E-B184B13C219E}" type="sibTrans" cxnId="{D4793057-BDC7-4DB5-9F66-A7315E7B6F26}">
      <dgm:prSet/>
      <dgm:spPr/>
      <dgm:t>
        <a:bodyPr/>
        <a:lstStyle/>
        <a:p>
          <a:endParaRPr lang="en-US"/>
        </a:p>
      </dgm:t>
    </dgm:pt>
    <dgm:pt modelId="{460E3FE6-B549-4383-AE15-4C937B1527F5}">
      <dgm:prSet phldrT="[Text]"/>
      <dgm:spPr/>
      <dgm:t>
        <a:bodyPr/>
        <a:lstStyle/>
        <a:p>
          <a:r>
            <a:rPr lang="en-US" b="1" dirty="0"/>
            <a:t>Long-term</a:t>
          </a:r>
        </a:p>
      </dgm:t>
    </dgm:pt>
    <dgm:pt modelId="{91B612F6-5DDE-401F-A450-3E4FA0F98FEE}" type="parTrans" cxnId="{2DA933E5-011B-4624-B21D-CCF855B36865}">
      <dgm:prSet/>
      <dgm:spPr/>
      <dgm:t>
        <a:bodyPr/>
        <a:lstStyle/>
        <a:p>
          <a:endParaRPr lang="en-US"/>
        </a:p>
      </dgm:t>
    </dgm:pt>
    <dgm:pt modelId="{3197A3D3-8D7B-4D52-9813-0E48A020F2AE}" type="sibTrans" cxnId="{2DA933E5-011B-4624-B21D-CCF855B36865}">
      <dgm:prSet/>
      <dgm:spPr/>
      <dgm:t>
        <a:bodyPr/>
        <a:lstStyle/>
        <a:p>
          <a:endParaRPr lang="en-US"/>
        </a:p>
      </dgm:t>
    </dgm:pt>
    <dgm:pt modelId="{22A7C3FA-8657-4120-9E0C-5CD12B0FAE9E}">
      <dgm:prSet phldrT="[Text]"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Increase funding to address campus technology challenges</a:t>
          </a:r>
        </a:p>
      </dgm:t>
    </dgm:pt>
    <dgm:pt modelId="{1F036AB2-BDDD-4BB2-9A4F-F3B77075780D}" type="parTrans" cxnId="{D09828AA-63EE-4D1A-B53E-E6D2855D65C0}">
      <dgm:prSet/>
      <dgm:spPr/>
      <dgm:t>
        <a:bodyPr/>
        <a:lstStyle/>
        <a:p>
          <a:endParaRPr lang="en-US"/>
        </a:p>
      </dgm:t>
    </dgm:pt>
    <dgm:pt modelId="{8FEA61C6-5906-46E7-A81B-C07761D4631C}" type="sibTrans" cxnId="{D09828AA-63EE-4D1A-B53E-E6D2855D65C0}">
      <dgm:prSet/>
      <dgm:spPr/>
      <dgm:t>
        <a:bodyPr/>
        <a:lstStyle/>
        <a:p>
          <a:endParaRPr lang="en-US"/>
        </a:p>
      </dgm:t>
    </dgm:pt>
    <dgm:pt modelId="{7B09EAF9-9A76-482F-909A-71A9D574E59B}">
      <dgm:prSet phldrT="[Text]"/>
      <dgm:spPr/>
      <dgm:t>
        <a:bodyPr/>
        <a:lstStyle/>
        <a:p>
          <a:endParaRPr lang="en-US" dirty="0"/>
        </a:p>
      </dgm:t>
    </dgm:pt>
    <dgm:pt modelId="{F55C8D7E-9626-48ED-976E-4195F39FED6C}" type="parTrans" cxnId="{3305D8AB-FC3A-48A5-8326-D087F03BB4C1}">
      <dgm:prSet/>
      <dgm:spPr/>
      <dgm:t>
        <a:bodyPr/>
        <a:lstStyle/>
        <a:p>
          <a:endParaRPr lang="en-US"/>
        </a:p>
      </dgm:t>
    </dgm:pt>
    <dgm:pt modelId="{008EFACF-25BE-4B9C-A457-CAB889F81B5E}" type="sibTrans" cxnId="{3305D8AB-FC3A-48A5-8326-D087F03BB4C1}">
      <dgm:prSet/>
      <dgm:spPr/>
      <dgm:t>
        <a:bodyPr/>
        <a:lstStyle/>
        <a:p>
          <a:endParaRPr lang="en-US"/>
        </a:p>
      </dgm:t>
    </dgm:pt>
    <dgm:pt modelId="{30B968B9-0D6B-4A51-88A7-FB7F428C60F1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Designate statewide OER coordinator</a:t>
          </a:r>
        </a:p>
      </dgm:t>
    </dgm:pt>
    <dgm:pt modelId="{81816C6A-2B83-4965-9732-30B91807C7BD}" type="parTrans" cxnId="{1FADF0FA-804D-4860-AC70-4C0F76461085}">
      <dgm:prSet/>
      <dgm:spPr/>
      <dgm:t>
        <a:bodyPr/>
        <a:lstStyle/>
        <a:p>
          <a:endParaRPr lang="en-US"/>
        </a:p>
      </dgm:t>
    </dgm:pt>
    <dgm:pt modelId="{1E212FD2-0E0F-46E7-9ED6-AE4812565111}" type="sibTrans" cxnId="{1FADF0FA-804D-4860-AC70-4C0F76461085}">
      <dgm:prSet/>
      <dgm:spPr/>
      <dgm:t>
        <a:bodyPr/>
        <a:lstStyle/>
        <a:p>
          <a:endParaRPr lang="en-US"/>
        </a:p>
      </dgm:t>
    </dgm:pt>
    <dgm:pt modelId="{41C8DD91-9ACD-4A3D-B5B6-37ACC0B243B0}">
      <dgm:prSet phldrT="[Text]"/>
      <dgm:spPr/>
      <dgm:t>
        <a:bodyPr/>
        <a:lstStyle/>
        <a:p>
          <a:r>
            <a:rPr lang="en-US" dirty="0">
              <a:solidFill>
                <a:schemeClr val="tx2">
                  <a:lumMod val="50000"/>
                  <a:lumOff val="50000"/>
                </a:schemeClr>
              </a:solidFill>
            </a:rPr>
            <a:t>Identify OER courses in course management systems</a:t>
          </a:r>
        </a:p>
      </dgm:t>
    </dgm:pt>
    <dgm:pt modelId="{FC127265-7FC2-4775-8341-EF14D170F703}" type="parTrans" cxnId="{29F29F3C-90AD-4CD9-BA02-995D648C745A}">
      <dgm:prSet/>
      <dgm:spPr/>
      <dgm:t>
        <a:bodyPr/>
        <a:lstStyle/>
        <a:p>
          <a:endParaRPr lang="en-US"/>
        </a:p>
      </dgm:t>
    </dgm:pt>
    <dgm:pt modelId="{6AC9C8CF-5C7C-419E-A273-9AE7496CCBCE}" type="sibTrans" cxnId="{29F29F3C-90AD-4CD9-BA02-995D648C745A}">
      <dgm:prSet/>
      <dgm:spPr/>
      <dgm:t>
        <a:bodyPr/>
        <a:lstStyle/>
        <a:p>
          <a:endParaRPr lang="en-US"/>
        </a:p>
      </dgm:t>
    </dgm:pt>
    <dgm:pt modelId="{31F07642-E8FC-4A68-AEA2-FEF5CB08A785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Continue to encourage student advocacy</a:t>
          </a:r>
        </a:p>
      </dgm:t>
    </dgm:pt>
    <dgm:pt modelId="{63BC7172-E1C6-4772-8D08-37140799F5F2}" type="parTrans" cxnId="{343DD4DB-C8FF-4C99-BA8E-525C81D11ADB}">
      <dgm:prSet/>
      <dgm:spPr/>
      <dgm:t>
        <a:bodyPr/>
        <a:lstStyle/>
        <a:p>
          <a:endParaRPr lang="en-US"/>
        </a:p>
      </dgm:t>
    </dgm:pt>
    <dgm:pt modelId="{3542BCDA-387E-4594-9D66-23034D0DC6BC}" type="sibTrans" cxnId="{343DD4DB-C8FF-4C99-BA8E-525C81D11ADB}">
      <dgm:prSet/>
      <dgm:spPr/>
      <dgm:t>
        <a:bodyPr/>
        <a:lstStyle/>
        <a:p>
          <a:endParaRPr lang="en-US"/>
        </a:p>
      </dgm:t>
    </dgm:pt>
    <dgm:pt modelId="{9756785F-9EB7-4F57-8021-77BCB8F29378}">
      <dgm:prSet phldrT="[Text]"/>
      <dgm:spPr/>
      <dgm:t>
        <a:bodyPr/>
        <a:lstStyle/>
        <a:p>
          <a:r>
            <a:rPr lang="en-US" dirty="0">
              <a:solidFill>
                <a:schemeClr val="accent4">
                  <a:lumMod val="75000"/>
                </a:schemeClr>
              </a:solidFill>
            </a:rPr>
            <a:t>Expand and establish a unified statewide OER repository</a:t>
          </a:r>
        </a:p>
      </dgm:t>
    </dgm:pt>
    <dgm:pt modelId="{783B949A-96B2-48BF-88F3-1643CD243F6B}" type="parTrans" cxnId="{48EB18A8-EE1D-4DAE-A1BC-174CDEAAC419}">
      <dgm:prSet/>
      <dgm:spPr/>
      <dgm:t>
        <a:bodyPr/>
        <a:lstStyle/>
        <a:p>
          <a:endParaRPr lang="en-US"/>
        </a:p>
      </dgm:t>
    </dgm:pt>
    <dgm:pt modelId="{08A9AF1B-17C3-4AFB-B5BA-1C346E01086D}" type="sibTrans" cxnId="{48EB18A8-EE1D-4DAE-A1BC-174CDEAAC419}">
      <dgm:prSet/>
      <dgm:spPr/>
      <dgm:t>
        <a:bodyPr/>
        <a:lstStyle/>
        <a:p>
          <a:endParaRPr lang="en-US"/>
        </a:p>
      </dgm:t>
    </dgm:pt>
    <dgm:pt modelId="{6582CEDB-9562-470A-AD3C-C2B4DE4339BE}">
      <dgm:prSet phldrT="[Text]"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Encourage the consideration of OER in faculty tenure &amp; promotion</a:t>
          </a:r>
        </a:p>
      </dgm:t>
    </dgm:pt>
    <dgm:pt modelId="{6E71220A-DA43-401C-A274-4BAA678AF40F}" type="parTrans" cxnId="{495E4DBC-90D5-47B1-8F7B-6F4FBA6ECA6B}">
      <dgm:prSet/>
      <dgm:spPr/>
      <dgm:t>
        <a:bodyPr/>
        <a:lstStyle/>
        <a:p>
          <a:endParaRPr lang="en-US"/>
        </a:p>
      </dgm:t>
    </dgm:pt>
    <dgm:pt modelId="{70D82CCA-7BCA-4D39-BD86-B36EF19332C9}" type="sibTrans" cxnId="{495E4DBC-90D5-47B1-8F7B-6F4FBA6ECA6B}">
      <dgm:prSet/>
      <dgm:spPr/>
      <dgm:t>
        <a:bodyPr/>
        <a:lstStyle/>
        <a:p>
          <a:endParaRPr lang="en-US"/>
        </a:p>
      </dgm:t>
    </dgm:pt>
    <dgm:pt modelId="{AC2A04FF-1159-4B14-A8F0-0626879203FF}" type="pres">
      <dgm:prSet presAssocID="{6AA4D92D-7E41-4B03-BDBB-CB3E43632C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20EBEA-3424-4AE5-8116-0B1DC3516823}" type="pres">
      <dgm:prSet presAssocID="{E962B54F-B859-49C9-8303-74253EEA9DF3}" presName="composite" presStyleCnt="0"/>
      <dgm:spPr/>
    </dgm:pt>
    <dgm:pt modelId="{7F110741-87DC-4A3A-A590-C6D879980A97}" type="pres">
      <dgm:prSet presAssocID="{E962B54F-B859-49C9-8303-74253EEA9DF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8FD08-6D32-4A43-A3A7-D2A7AF4096BA}" type="pres">
      <dgm:prSet presAssocID="{E962B54F-B859-49C9-8303-74253EEA9DF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B9036-A447-4F4D-B766-30DB1FC34F40}" type="pres">
      <dgm:prSet presAssocID="{64DA2B41-7411-4821-A454-371096B9A2C5}" presName="space" presStyleCnt="0"/>
      <dgm:spPr/>
    </dgm:pt>
    <dgm:pt modelId="{F495CC0A-80AB-4C6C-9EE2-A0D2E9AA027A}" type="pres">
      <dgm:prSet presAssocID="{4E1101F5-6F7F-41E8-8E7D-DB4CB11A8806}" presName="composite" presStyleCnt="0"/>
      <dgm:spPr/>
    </dgm:pt>
    <dgm:pt modelId="{07910642-4694-41EE-8BE7-0C836B6F3D4D}" type="pres">
      <dgm:prSet presAssocID="{4E1101F5-6F7F-41E8-8E7D-DB4CB11A880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E4F35-4FF1-4FA7-8AE9-55B4B5BE1C61}" type="pres">
      <dgm:prSet presAssocID="{4E1101F5-6F7F-41E8-8E7D-DB4CB11A880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1C5C9-9379-48B6-9007-5439ABB77CA2}" type="pres">
      <dgm:prSet presAssocID="{324B2A76-AA96-4824-AA8D-7F85B9055600}" presName="space" presStyleCnt="0"/>
      <dgm:spPr/>
    </dgm:pt>
    <dgm:pt modelId="{06AEAF29-D4D6-43E9-91F3-1C3774B55F9A}" type="pres">
      <dgm:prSet presAssocID="{460E3FE6-B549-4383-AE15-4C937B1527F5}" presName="composite" presStyleCnt="0"/>
      <dgm:spPr/>
    </dgm:pt>
    <dgm:pt modelId="{17D7BBE8-83AD-4C6F-88AA-5FC9DD3352FD}" type="pres">
      <dgm:prSet presAssocID="{460E3FE6-B549-4383-AE15-4C937B1527F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3468B0-C77B-4BDB-A4CD-147538C250E0}" type="pres">
      <dgm:prSet presAssocID="{460E3FE6-B549-4383-AE15-4C937B1527F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9FBCA1-3606-4F7D-8305-C1F7CB4B0B8F}" type="presOf" srcId="{22A7C3FA-8657-4120-9E0C-5CD12B0FAE9E}" destId="{5D3468B0-C77B-4BDB-A4CD-147538C250E0}" srcOrd="0" destOrd="0" presId="urn:microsoft.com/office/officeart/2005/8/layout/hList1"/>
    <dgm:cxn modelId="{C6DC32FE-2652-4957-BFBC-1E86032A6408}" srcId="{E962B54F-B859-49C9-8303-74253EEA9DF3}" destId="{D3302724-0AC8-41E5-B96E-2400B84DF9AB}" srcOrd="1" destOrd="0" parTransId="{D837E21E-9BB7-41FA-91ED-741AE38DCA69}" sibTransId="{7E10DE3C-6808-4377-9474-8C896C2D7977}"/>
    <dgm:cxn modelId="{DEF47F1F-A274-4FCC-AB3F-9C5047D46DD9}" type="presOf" srcId="{7B09EAF9-9A76-482F-909A-71A9D574E59B}" destId="{3D28FD08-6D32-4A43-A3A7-D2A7AF4096BA}" srcOrd="0" destOrd="5" presId="urn:microsoft.com/office/officeart/2005/8/layout/hList1"/>
    <dgm:cxn modelId="{343DD4DB-C8FF-4C99-BA8E-525C81D11ADB}" srcId="{E962B54F-B859-49C9-8303-74253EEA9DF3}" destId="{31F07642-E8FC-4A68-AEA2-FEF5CB08A785}" srcOrd="4" destOrd="0" parTransId="{63BC7172-E1C6-4772-8D08-37140799F5F2}" sibTransId="{3542BCDA-387E-4594-9D66-23034D0DC6BC}"/>
    <dgm:cxn modelId="{48EB18A8-EE1D-4DAE-A1BC-174CDEAAC419}" srcId="{4E1101F5-6F7F-41E8-8E7D-DB4CB11A8806}" destId="{9756785F-9EB7-4F57-8021-77BCB8F29378}" srcOrd="2" destOrd="0" parTransId="{783B949A-96B2-48BF-88F3-1643CD243F6B}" sibTransId="{08A9AF1B-17C3-4AFB-B5BA-1C346E01086D}"/>
    <dgm:cxn modelId="{A791442C-D523-43F2-9474-51D12D087CD9}" type="presOf" srcId="{9756785F-9EB7-4F57-8021-77BCB8F29378}" destId="{98AE4F35-4FF1-4FA7-8AE9-55B4B5BE1C61}" srcOrd="0" destOrd="2" presId="urn:microsoft.com/office/officeart/2005/8/layout/hList1"/>
    <dgm:cxn modelId="{2DA933E5-011B-4624-B21D-CCF855B36865}" srcId="{6AA4D92D-7E41-4B03-BDBB-CB3E43632CFD}" destId="{460E3FE6-B549-4383-AE15-4C937B1527F5}" srcOrd="2" destOrd="0" parTransId="{91B612F6-5DDE-401F-A450-3E4FA0F98FEE}" sibTransId="{3197A3D3-8D7B-4D52-9813-0E48A020F2AE}"/>
    <dgm:cxn modelId="{91DA37A1-2DDC-484C-A801-33F7A384ACE2}" type="presOf" srcId="{DB65134A-B5AC-454D-957F-C3B2D66C9C8E}" destId="{98AE4F35-4FF1-4FA7-8AE9-55B4B5BE1C61}" srcOrd="0" destOrd="0" presId="urn:microsoft.com/office/officeart/2005/8/layout/hList1"/>
    <dgm:cxn modelId="{1261AB21-0123-4E33-ADF7-EAA11D843E41}" type="presOf" srcId="{41C8DD91-9ACD-4A3D-B5B6-37ACC0B243B0}" destId="{3D28FD08-6D32-4A43-A3A7-D2A7AF4096BA}" srcOrd="0" destOrd="3" presId="urn:microsoft.com/office/officeart/2005/8/layout/hList1"/>
    <dgm:cxn modelId="{A2A98B3C-6C6E-4DED-A705-BA8167467D18}" type="presOf" srcId="{BBDFD80E-290B-4721-B9A3-3EEFABAC093F}" destId="{98AE4F35-4FF1-4FA7-8AE9-55B4B5BE1C61}" srcOrd="0" destOrd="1" presId="urn:microsoft.com/office/officeart/2005/8/layout/hList1"/>
    <dgm:cxn modelId="{54460958-5531-497A-A01D-44810D8154BA}" type="presOf" srcId="{4E1101F5-6F7F-41E8-8E7D-DB4CB11A8806}" destId="{07910642-4694-41EE-8BE7-0C836B6F3D4D}" srcOrd="0" destOrd="0" presId="urn:microsoft.com/office/officeart/2005/8/layout/hList1"/>
    <dgm:cxn modelId="{D09828AA-63EE-4D1A-B53E-E6D2855D65C0}" srcId="{460E3FE6-B549-4383-AE15-4C937B1527F5}" destId="{22A7C3FA-8657-4120-9E0C-5CD12B0FAE9E}" srcOrd="0" destOrd="0" parTransId="{1F036AB2-BDDD-4BB2-9A4F-F3B77075780D}" sibTransId="{8FEA61C6-5906-46E7-A81B-C07761D4631C}"/>
    <dgm:cxn modelId="{6CC4530C-8A50-4C76-A774-9E196BAC9099}" type="presOf" srcId="{30B968B9-0D6B-4A51-88A7-FB7F428C60F1}" destId="{3D28FD08-6D32-4A43-A3A7-D2A7AF4096BA}" srcOrd="0" destOrd="2" presId="urn:microsoft.com/office/officeart/2005/8/layout/hList1"/>
    <dgm:cxn modelId="{168EB0F3-15A3-4A5A-AC63-BD7CF083F22E}" type="presOf" srcId="{6582CEDB-9562-470A-AD3C-C2B4DE4339BE}" destId="{5D3468B0-C77B-4BDB-A4CD-147538C250E0}" srcOrd="0" destOrd="1" presId="urn:microsoft.com/office/officeart/2005/8/layout/hList1"/>
    <dgm:cxn modelId="{2093C685-2FC0-440C-9428-0771F4BAA069}" srcId="{6AA4D92D-7E41-4B03-BDBB-CB3E43632CFD}" destId="{E962B54F-B859-49C9-8303-74253EEA9DF3}" srcOrd="0" destOrd="0" parTransId="{D1169659-B168-4A18-9E04-4144E23B22F0}" sibTransId="{64DA2B41-7411-4821-A454-371096B9A2C5}"/>
    <dgm:cxn modelId="{E55EA7B6-99D6-4B87-8A88-F81B5B357C12}" srcId="{E962B54F-B859-49C9-8303-74253EEA9DF3}" destId="{73C1C172-969F-42CC-A3F6-31BCB8EA37CC}" srcOrd="0" destOrd="0" parTransId="{2EB6DBA8-6E13-4740-A2AB-BF1EB2952697}" sibTransId="{C7B601C1-4BC1-4757-83DF-86294F4C7EE0}"/>
    <dgm:cxn modelId="{D4793057-BDC7-4DB5-9F66-A7315E7B6F26}" srcId="{4E1101F5-6F7F-41E8-8E7D-DB4CB11A8806}" destId="{BBDFD80E-290B-4721-B9A3-3EEFABAC093F}" srcOrd="1" destOrd="0" parTransId="{1B65ECD7-36B8-4F3E-AA93-EE19AA8C0811}" sibTransId="{44F23A30-7D2A-4455-8B3E-B184B13C219E}"/>
    <dgm:cxn modelId="{21025CD2-87B1-4FBE-B4B5-3CAB253FE00F}" srcId="{6AA4D92D-7E41-4B03-BDBB-CB3E43632CFD}" destId="{4E1101F5-6F7F-41E8-8E7D-DB4CB11A8806}" srcOrd="1" destOrd="0" parTransId="{2821DE8B-758D-4DF3-97CB-98E334703FFA}" sibTransId="{324B2A76-AA96-4824-AA8D-7F85B9055600}"/>
    <dgm:cxn modelId="{8EB2DFD4-C3FC-4A42-9500-483440B0DD3D}" type="presOf" srcId="{E962B54F-B859-49C9-8303-74253EEA9DF3}" destId="{7F110741-87DC-4A3A-A590-C6D879980A97}" srcOrd="0" destOrd="0" presId="urn:microsoft.com/office/officeart/2005/8/layout/hList1"/>
    <dgm:cxn modelId="{E7B773D8-ABC8-461A-99F7-F87AEDEA9305}" type="presOf" srcId="{73C1C172-969F-42CC-A3F6-31BCB8EA37CC}" destId="{3D28FD08-6D32-4A43-A3A7-D2A7AF4096BA}" srcOrd="0" destOrd="0" presId="urn:microsoft.com/office/officeart/2005/8/layout/hList1"/>
    <dgm:cxn modelId="{DE0F424B-0065-4885-A042-2BC9DF9C3D9C}" type="presOf" srcId="{D3302724-0AC8-41E5-B96E-2400B84DF9AB}" destId="{3D28FD08-6D32-4A43-A3A7-D2A7AF4096BA}" srcOrd="0" destOrd="1" presId="urn:microsoft.com/office/officeart/2005/8/layout/hList1"/>
    <dgm:cxn modelId="{16161A2F-5BCD-42A5-A9C0-9EE6B7C02B68}" type="presOf" srcId="{31F07642-E8FC-4A68-AEA2-FEF5CB08A785}" destId="{3D28FD08-6D32-4A43-A3A7-D2A7AF4096BA}" srcOrd="0" destOrd="4" presId="urn:microsoft.com/office/officeart/2005/8/layout/hList1"/>
    <dgm:cxn modelId="{29F29F3C-90AD-4CD9-BA02-995D648C745A}" srcId="{E962B54F-B859-49C9-8303-74253EEA9DF3}" destId="{41C8DD91-9ACD-4A3D-B5B6-37ACC0B243B0}" srcOrd="3" destOrd="0" parTransId="{FC127265-7FC2-4775-8341-EF14D170F703}" sibTransId="{6AC9C8CF-5C7C-419E-A273-9AE7496CCBCE}"/>
    <dgm:cxn modelId="{3305D8AB-FC3A-48A5-8326-D087F03BB4C1}" srcId="{E962B54F-B859-49C9-8303-74253EEA9DF3}" destId="{7B09EAF9-9A76-482F-909A-71A9D574E59B}" srcOrd="5" destOrd="0" parTransId="{F55C8D7E-9626-48ED-976E-4195F39FED6C}" sibTransId="{008EFACF-25BE-4B9C-A457-CAB889F81B5E}"/>
    <dgm:cxn modelId="{04894EC4-EB83-40C7-A9A4-649D51CA8E76}" type="presOf" srcId="{460E3FE6-B549-4383-AE15-4C937B1527F5}" destId="{17D7BBE8-83AD-4C6F-88AA-5FC9DD3352FD}" srcOrd="0" destOrd="0" presId="urn:microsoft.com/office/officeart/2005/8/layout/hList1"/>
    <dgm:cxn modelId="{301A7B89-8329-4144-B813-AFD55B4EAF75}" type="presOf" srcId="{6AA4D92D-7E41-4B03-BDBB-CB3E43632CFD}" destId="{AC2A04FF-1159-4B14-A8F0-0626879203FF}" srcOrd="0" destOrd="0" presId="urn:microsoft.com/office/officeart/2005/8/layout/hList1"/>
    <dgm:cxn modelId="{495E4DBC-90D5-47B1-8F7B-6F4FBA6ECA6B}" srcId="{460E3FE6-B549-4383-AE15-4C937B1527F5}" destId="{6582CEDB-9562-470A-AD3C-C2B4DE4339BE}" srcOrd="1" destOrd="0" parTransId="{6E71220A-DA43-401C-A274-4BAA678AF40F}" sibTransId="{70D82CCA-7BCA-4D39-BD86-B36EF19332C9}"/>
    <dgm:cxn modelId="{C35C9214-ECB8-4BB2-B48B-174B8BEC6460}" srcId="{4E1101F5-6F7F-41E8-8E7D-DB4CB11A8806}" destId="{DB65134A-B5AC-454D-957F-C3B2D66C9C8E}" srcOrd="0" destOrd="0" parTransId="{9E46344F-B3C0-438B-932D-01DB10E9F9C1}" sibTransId="{179973B7-31B3-46D6-A07D-A6F9B1160B10}"/>
    <dgm:cxn modelId="{1FADF0FA-804D-4860-AC70-4C0F76461085}" srcId="{E962B54F-B859-49C9-8303-74253EEA9DF3}" destId="{30B968B9-0D6B-4A51-88A7-FB7F428C60F1}" srcOrd="2" destOrd="0" parTransId="{81816C6A-2B83-4965-9732-30B91807C7BD}" sibTransId="{1E212FD2-0E0F-46E7-9ED6-AE4812565111}"/>
    <dgm:cxn modelId="{7917614A-5D3D-47C5-BD66-EAC6C21A1243}" type="presParOf" srcId="{AC2A04FF-1159-4B14-A8F0-0626879203FF}" destId="{7920EBEA-3424-4AE5-8116-0B1DC3516823}" srcOrd="0" destOrd="0" presId="urn:microsoft.com/office/officeart/2005/8/layout/hList1"/>
    <dgm:cxn modelId="{9254C0D6-01AA-4676-9011-A25E1B143CD8}" type="presParOf" srcId="{7920EBEA-3424-4AE5-8116-0B1DC3516823}" destId="{7F110741-87DC-4A3A-A590-C6D879980A97}" srcOrd="0" destOrd="0" presId="urn:microsoft.com/office/officeart/2005/8/layout/hList1"/>
    <dgm:cxn modelId="{67EAE4D4-F2CF-47F4-AB79-5348FF68A89F}" type="presParOf" srcId="{7920EBEA-3424-4AE5-8116-0B1DC3516823}" destId="{3D28FD08-6D32-4A43-A3A7-D2A7AF4096BA}" srcOrd="1" destOrd="0" presId="urn:microsoft.com/office/officeart/2005/8/layout/hList1"/>
    <dgm:cxn modelId="{5727E57F-3499-454C-89E5-5019B8226D02}" type="presParOf" srcId="{AC2A04FF-1159-4B14-A8F0-0626879203FF}" destId="{50DB9036-A447-4F4D-B766-30DB1FC34F40}" srcOrd="1" destOrd="0" presId="urn:microsoft.com/office/officeart/2005/8/layout/hList1"/>
    <dgm:cxn modelId="{059E26BA-D28D-4685-94E0-D6F34E941556}" type="presParOf" srcId="{AC2A04FF-1159-4B14-A8F0-0626879203FF}" destId="{F495CC0A-80AB-4C6C-9EE2-A0D2E9AA027A}" srcOrd="2" destOrd="0" presId="urn:microsoft.com/office/officeart/2005/8/layout/hList1"/>
    <dgm:cxn modelId="{620687D0-A586-4E34-AE21-ED92854749B9}" type="presParOf" srcId="{F495CC0A-80AB-4C6C-9EE2-A0D2E9AA027A}" destId="{07910642-4694-41EE-8BE7-0C836B6F3D4D}" srcOrd="0" destOrd="0" presId="urn:microsoft.com/office/officeart/2005/8/layout/hList1"/>
    <dgm:cxn modelId="{F0FD611D-D15E-4C50-B734-D956D9B9BD27}" type="presParOf" srcId="{F495CC0A-80AB-4C6C-9EE2-A0D2E9AA027A}" destId="{98AE4F35-4FF1-4FA7-8AE9-55B4B5BE1C61}" srcOrd="1" destOrd="0" presId="urn:microsoft.com/office/officeart/2005/8/layout/hList1"/>
    <dgm:cxn modelId="{5422313B-C553-4A62-809C-A5FBB1D2000A}" type="presParOf" srcId="{AC2A04FF-1159-4B14-A8F0-0626879203FF}" destId="{3C51C5C9-9379-48B6-9007-5439ABB77CA2}" srcOrd="3" destOrd="0" presId="urn:microsoft.com/office/officeart/2005/8/layout/hList1"/>
    <dgm:cxn modelId="{15A7A16E-183E-40EA-BAB7-CEAAA50E0F1E}" type="presParOf" srcId="{AC2A04FF-1159-4B14-A8F0-0626879203FF}" destId="{06AEAF29-D4D6-43E9-91F3-1C3774B55F9A}" srcOrd="4" destOrd="0" presId="urn:microsoft.com/office/officeart/2005/8/layout/hList1"/>
    <dgm:cxn modelId="{26B7D3B7-9604-4563-947B-CC50BA061B56}" type="presParOf" srcId="{06AEAF29-D4D6-43E9-91F3-1C3774B55F9A}" destId="{17D7BBE8-83AD-4C6F-88AA-5FC9DD3352FD}" srcOrd="0" destOrd="0" presId="urn:microsoft.com/office/officeart/2005/8/layout/hList1"/>
    <dgm:cxn modelId="{31C31EA6-540C-42AA-9CC0-C9C8F449407E}" type="presParOf" srcId="{06AEAF29-D4D6-43E9-91F3-1C3774B55F9A}" destId="{5D3468B0-C77B-4BDB-A4CD-147538C250E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10741-87DC-4A3A-A590-C6D879980A97}">
      <dsp:nvSpPr>
        <dsp:cNvPr id="0" name=""/>
        <dsp:cNvSpPr/>
      </dsp:nvSpPr>
      <dsp:spPr>
        <a:xfrm>
          <a:off x="2619" y="341130"/>
          <a:ext cx="2553890" cy="4608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Short-term</a:t>
          </a:r>
        </a:p>
      </dsp:txBody>
      <dsp:txXfrm>
        <a:off x="2619" y="341130"/>
        <a:ext cx="2553890" cy="460800"/>
      </dsp:txXfrm>
    </dsp:sp>
    <dsp:sp modelId="{3D28FD08-6D32-4A43-A3A7-D2A7AF4096BA}">
      <dsp:nvSpPr>
        <dsp:cNvPr id="0" name=""/>
        <dsp:cNvSpPr/>
      </dsp:nvSpPr>
      <dsp:spPr>
        <a:xfrm>
          <a:off x="2619" y="801930"/>
          <a:ext cx="2553890" cy="31622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4"/>
              </a:solidFill>
            </a:rPr>
            <a:t>Adopt OER definition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4"/>
              </a:solidFill>
            </a:rPr>
            <a:t>Establish OER statewide advisory council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4"/>
              </a:solidFill>
            </a:rPr>
            <a:t>Designate statewide OER coordinator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tx2">
                  <a:lumMod val="50000"/>
                  <a:lumOff val="50000"/>
                </a:schemeClr>
              </a:solidFill>
            </a:rPr>
            <a:t>Identify OER courses in course management systems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4"/>
              </a:solidFill>
            </a:rPr>
            <a:t>Continue to encourage student advocacy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2619" y="801930"/>
        <a:ext cx="2553890" cy="3162240"/>
      </dsp:txXfrm>
    </dsp:sp>
    <dsp:sp modelId="{07910642-4694-41EE-8BE7-0C836B6F3D4D}">
      <dsp:nvSpPr>
        <dsp:cNvPr id="0" name=""/>
        <dsp:cNvSpPr/>
      </dsp:nvSpPr>
      <dsp:spPr>
        <a:xfrm>
          <a:off x="2914054" y="341130"/>
          <a:ext cx="2553890" cy="4608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Mid-term</a:t>
          </a:r>
        </a:p>
      </dsp:txBody>
      <dsp:txXfrm>
        <a:off x="2914054" y="341130"/>
        <a:ext cx="2553890" cy="460800"/>
      </dsp:txXfrm>
    </dsp:sp>
    <dsp:sp modelId="{98AE4F35-4FF1-4FA7-8AE9-55B4B5BE1C61}">
      <dsp:nvSpPr>
        <dsp:cNvPr id="0" name=""/>
        <dsp:cNvSpPr/>
      </dsp:nvSpPr>
      <dsp:spPr>
        <a:xfrm>
          <a:off x="2914054" y="801930"/>
          <a:ext cx="2553890" cy="31622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4">
                  <a:lumMod val="75000"/>
                </a:schemeClr>
              </a:solidFill>
            </a:rPr>
            <a:t>Provide faculty professional development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tx2">
                  <a:lumMod val="50000"/>
                  <a:lumOff val="50000"/>
                </a:schemeClr>
              </a:solidFill>
            </a:rPr>
            <a:t>Use OER for graduate &amp; continuing education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4">
                  <a:lumMod val="75000"/>
                </a:schemeClr>
              </a:solidFill>
            </a:rPr>
            <a:t>Expand and establish a unified statewide OER repository</a:t>
          </a:r>
        </a:p>
      </dsp:txBody>
      <dsp:txXfrm>
        <a:off x="2914054" y="801930"/>
        <a:ext cx="2553890" cy="3162240"/>
      </dsp:txXfrm>
    </dsp:sp>
    <dsp:sp modelId="{17D7BBE8-83AD-4C6F-88AA-5FC9DD3352FD}">
      <dsp:nvSpPr>
        <dsp:cNvPr id="0" name=""/>
        <dsp:cNvSpPr/>
      </dsp:nvSpPr>
      <dsp:spPr>
        <a:xfrm>
          <a:off x="5825490" y="341130"/>
          <a:ext cx="2553890" cy="4608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Long-term</a:t>
          </a:r>
        </a:p>
      </dsp:txBody>
      <dsp:txXfrm>
        <a:off x="5825490" y="341130"/>
        <a:ext cx="2553890" cy="460800"/>
      </dsp:txXfrm>
    </dsp:sp>
    <dsp:sp modelId="{5D3468B0-C77B-4BDB-A4CD-147538C250E0}">
      <dsp:nvSpPr>
        <dsp:cNvPr id="0" name=""/>
        <dsp:cNvSpPr/>
      </dsp:nvSpPr>
      <dsp:spPr>
        <a:xfrm>
          <a:off x="5825490" y="801930"/>
          <a:ext cx="2553890" cy="31622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1"/>
              </a:solidFill>
            </a:rPr>
            <a:t>Increase funding to address campus technology challenges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accent1"/>
              </a:solidFill>
            </a:rPr>
            <a:t>Encourage the consideration of OER in faculty tenure &amp; promotion</a:t>
          </a:r>
        </a:p>
      </dsp:txBody>
      <dsp:txXfrm>
        <a:off x="5825490" y="801930"/>
        <a:ext cx="2553890" cy="316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4022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40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OER Advisory Council: AY2021 in 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Robert J. Awkward, Ph.D.</a:t>
            </a:r>
          </a:p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Assistant Commissioner for Academic Affairs</a:t>
            </a:r>
          </a:p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Mass. Department of Higher Education</a:t>
            </a:r>
          </a:p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September 20, 2021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3048000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B869EC-0FAC-4BB7-AB97-2ADCE0E33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New England Board of Higher Education</a:t>
            </a:r>
          </a:p>
          <a:p>
            <a:pPr lvl="1"/>
            <a:r>
              <a:rPr lang="en-US" sz="2400" dirty="0"/>
              <a:t>Open Education Advisory </a:t>
            </a:r>
            <a:r>
              <a:rPr lang="en-US" sz="2400" dirty="0" smtClean="0"/>
              <a:t>Committee (R. Awkward &amp; S. Tashjian)</a:t>
            </a:r>
            <a:endParaRPr lang="en-US" sz="2400" dirty="0"/>
          </a:p>
          <a:p>
            <a:r>
              <a:rPr lang="en-US" sz="2400" dirty="0"/>
              <a:t>National:</a:t>
            </a:r>
          </a:p>
          <a:p>
            <a:pPr lvl="1"/>
            <a:r>
              <a:rPr lang="en-US" sz="2400" dirty="0"/>
              <a:t>DOERS3 Equity Work Group</a:t>
            </a:r>
          </a:p>
          <a:p>
            <a:pPr lvl="1"/>
            <a:r>
              <a:rPr lang="en-US" sz="2400" dirty="0"/>
              <a:t>RLOE Policy &amp; Strategy Work Group</a:t>
            </a:r>
          </a:p>
          <a:p>
            <a:pPr lvl="1"/>
            <a:r>
              <a:rPr lang="en-US" sz="2400" dirty="0"/>
              <a:t>Open Education 2020 Program Planning Committee</a:t>
            </a:r>
          </a:p>
          <a:p>
            <a:pPr lvl="1"/>
            <a:r>
              <a:rPr lang="en-US" sz="2400" dirty="0"/>
              <a:t>MHEC Cost Savings Work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400" dirty="0" smtClean="0"/>
              <a:t>AAC&amp;U OER Institute Faculty</a:t>
            </a:r>
            <a:endParaRPr lang="en-US" sz="2400" dirty="0"/>
          </a:p>
          <a:p>
            <a:pPr lvl="1"/>
            <a:r>
              <a:rPr lang="en-US" sz="2400" dirty="0"/>
              <a:t>CCCOER (S. Tashjian, Co-President)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B37CA-82D4-49DE-8B3A-9E53CE8972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BCF181-2556-462E-AAE3-75EAE1B58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Relations</a:t>
            </a:r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14312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0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07193-9060-4D6B-A22A-C16984F33E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19F921-EF0A-42B9-B021-46A22134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Final </a:t>
            </a:r>
            <a:r>
              <a:rPr lang="en-US" sz="2800" dirty="0" smtClean="0"/>
              <a:t>OER Recommendations: OER Work</a:t>
            </a:r>
            <a:br>
              <a:rPr lang="en-US" sz="2800" dirty="0" smtClean="0"/>
            </a:br>
            <a:r>
              <a:rPr lang="en-US" sz="2800" dirty="0" smtClean="0"/>
              <a:t>Group</a:t>
            </a:r>
            <a:endParaRPr lang="en-US" sz="28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B4CABCE-846A-4596-B99B-2AF5E5FBA47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1600200"/>
          <a:ext cx="8382000" cy="430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172" y="214312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49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18A1BD-B526-4167-8B55-854D3C84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Danielle Leek to Donna Mellen, Chair</a:t>
            </a:r>
          </a:p>
          <a:p>
            <a:r>
              <a:rPr lang="en-US" sz="2400" dirty="0"/>
              <a:t>Members: </a:t>
            </a:r>
            <a:r>
              <a:rPr lang="en-US" sz="2400" dirty="0" smtClean="0"/>
              <a:t>Tim Dolan, Ceit DeVitto, Millie Gonzalez, Cindy Mack, Donna Maturi, and Bernadette Sibuma</a:t>
            </a:r>
            <a:endParaRPr lang="en-US" sz="2400" dirty="0"/>
          </a:p>
          <a:p>
            <a:r>
              <a:rPr lang="en-US" sz="2400" dirty="0"/>
              <a:t>Course Marking Statewide </a:t>
            </a:r>
            <a:r>
              <a:rPr lang="en-US" sz="2400" dirty="0" smtClean="0"/>
              <a:t>Survey (quantitative)</a:t>
            </a:r>
          </a:p>
          <a:p>
            <a:r>
              <a:rPr lang="en-US" sz="2400" dirty="0" smtClean="0"/>
              <a:t>Documented Mass. case studies for </a:t>
            </a:r>
            <a:r>
              <a:rPr lang="en-US" sz="2400" dirty="0" smtClean="0"/>
              <a:t>public institutions </a:t>
            </a:r>
            <a:r>
              <a:rPr lang="en-US" sz="2400" dirty="0" smtClean="0"/>
              <a:t>who have already implemented course marking (qualitative)</a:t>
            </a:r>
            <a:endParaRPr lang="en-US" sz="2400" dirty="0"/>
          </a:p>
          <a:p>
            <a:r>
              <a:rPr lang="en-US" sz="2400" i="1" dirty="0"/>
              <a:t>Course Marking Implementation Guide</a:t>
            </a:r>
          </a:p>
          <a:p>
            <a:pPr lvl="1"/>
            <a:r>
              <a:rPr lang="en-US" sz="2400" dirty="0"/>
              <a:t>Accepted by the Board of Higher Education</a:t>
            </a:r>
          </a:p>
          <a:p>
            <a:pPr lvl="1"/>
            <a:r>
              <a:rPr lang="en-US" sz="2400" dirty="0"/>
              <a:t>Its adoption encouraged for </a:t>
            </a:r>
            <a:r>
              <a:rPr lang="en-US" sz="2400" dirty="0" smtClean="0"/>
              <a:t>FY2022 implementation  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7602C-47AF-4B3A-9579-837FB7B7DE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084348-F54C-4430-B009-267CD27D2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Flagging Committee</a:t>
            </a:r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172" y="152400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9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25777E-F9FA-4FEF-A4A5-12CCD9CE2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Karen Hines to Jessica Egan and Carolyn Michaud</a:t>
            </a:r>
          </a:p>
          <a:p>
            <a:r>
              <a:rPr lang="en-US" sz="2400" dirty="0"/>
              <a:t>Members</a:t>
            </a:r>
            <a:r>
              <a:rPr lang="en-US" sz="2400" dirty="0" smtClean="0"/>
              <a:t>: Amy Beaudry, Pamela </a:t>
            </a:r>
            <a:r>
              <a:rPr lang="en-US" sz="2400" dirty="0" err="1" smtClean="0"/>
              <a:t>Contakos</a:t>
            </a:r>
            <a:r>
              <a:rPr lang="en-US" sz="2400" dirty="0" smtClean="0"/>
              <a:t>, Karen Hines, Niki </a:t>
            </a:r>
            <a:r>
              <a:rPr lang="en-US" sz="2400" dirty="0" smtClean="0"/>
              <a:t>Nguyen</a:t>
            </a:r>
            <a:r>
              <a:rPr lang="en-US" sz="2400" dirty="0" smtClean="0"/>
              <a:t>, Rachel Resnik, and Kelly Woodside (</a:t>
            </a:r>
            <a:r>
              <a:rPr lang="en-US" sz="2400" i="1" dirty="0" smtClean="0"/>
              <a:t>ex-officio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Revising the DHE/OER website including linking institutional </a:t>
            </a:r>
            <a:r>
              <a:rPr lang="en-US" sz="2400" dirty="0" err="1" smtClean="0"/>
              <a:t>libguides</a:t>
            </a:r>
            <a:endParaRPr lang="en-US" sz="2400" dirty="0" smtClean="0"/>
          </a:p>
          <a:p>
            <a:r>
              <a:rPr lang="en-US" sz="2400" dirty="0" smtClean="0"/>
              <a:t>Developed and adopted an OER logo </a:t>
            </a:r>
            <a:endParaRPr lang="en-US" sz="2400" dirty="0"/>
          </a:p>
          <a:p>
            <a:r>
              <a:rPr lang="en-US" sz="2400" dirty="0"/>
              <a:t>Open Education Week (with SAC)</a:t>
            </a:r>
          </a:p>
          <a:p>
            <a:r>
              <a:rPr lang="en-US" sz="2400" dirty="0"/>
              <a:t>Open </a:t>
            </a:r>
            <a:r>
              <a:rPr lang="en-US" sz="2400" dirty="0" err="1"/>
              <a:t>Stax</a:t>
            </a:r>
            <a:r>
              <a:rPr lang="en-US" sz="2400" i="1" dirty="0"/>
              <a:t>: Free the Textbook </a:t>
            </a:r>
            <a:r>
              <a:rPr lang="en-US" sz="2400" i="1" dirty="0" smtClean="0"/>
              <a:t>Campaign</a:t>
            </a:r>
            <a:endParaRPr lang="en-US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DF6FE-11B6-4663-BCA7-60F698C6F5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A98D54-0AB1-47DD-854D-672FA31AF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65" y="381663"/>
            <a:ext cx="8382000" cy="838200"/>
          </a:xfrm>
        </p:spPr>
        <p:txBody>
          <a:bodyPr/>
          <a:lstStyle/>
          <a:p>
            <a:r>
              <a:rPr lang="en-US" sz="3600" dirty="0"/>
              <a:t>Marketing &amp; Education Committee</a:t>
            </a:r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38600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5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E5537A-FB39-49BB-A5EE-63075A08F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Jessica Birthisel and Andrea Milligan, </a:t>
            </a:r>
            <a:r>
              <a:rPr lang="en-US" sz="2400" dirty="0" smtClean="0"/>
              <a:t>Co-Chairs</a:t>
            </a:r>
          </a:p>
          <a:p>
            <a:r>
              <a:rPr lang="en-US" sz="2400" dirty="0" smtClean="0"/>
              <a:t>Members: Scott Joubert, Chelsea Contrada, Elizabeth McKeigue, Apurva Mehta, and Regina </a:t>
            </a:r>
            <a:r>
              <a:rPr lang="en-US" sz="2400" dirty="0" err="1" smtClean="0"/>
              <a:t>Raboin</a:t>
            </a:r>
            <a:endParaRPr lang="en-US" sz="2400" dirty="0"/>
          </a:p>
          <a:p>
            <a:r>
              <a:rPr lang="en-US" sz="2400" dirty="0"/>
              <a:t>Faculty OER Training: May 19 and 20, 2021</a:t>
            </a:r>
          </a:p>
          <a:p>
            <a:pPr lvl="1"/>
            <a:r>
              <a:rPr lang="en-US" sz="2400" dirty="0" smtClean="0"/>
              <a:t>Registrants: 142 and 244, respectively</a:t>
            </a:r>
            <a:endParaRPr lang="en-US" sz="2400" dirty="0"/>
          </a:p>
          <a:p>
            <a:r>
              <a:rPr lang="en-US" sz="2400" dirty="0"/>
              <a:t>Faculty OER Training May 20 and 21, 2020 Survey Highlights in Fall 2020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58.3% adopted OER (OEN = 45%)</a:t>
            </a:r>
          </a:p>
          <a:p>
            <a:pPr lvl="1"/>
            <a:r>
              <a:rPr lang="en-US" sz="2000" dirty="0" smtClean="0"/>
              <a:t>71.1% strongly agree/agree the training influenced them</a:t>
            </a:r>
            <a:endParaRPr lang="en-US" sz="2000" dirty="0"/>
          </a:p>
          <a:p>
            <a:r>
              <a:rPr lang="en-US" sz="2400" dirty="0"/>
              <a:t>OEN Train-the-Trainer Faculty Training: Sept. 25 and Oct. 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A9651-F26E-472D-9B74-A72F4D557F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F623B3-5236-4A9E-8FA8-4EB3477B3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Professional </a:t>
            </a:r>
            <a:r>
              <a:rPr lang="en-US" sz="3600" dirty="0" smtClean="0"/>
              <a:t>Development</a:t>
            </a:r>
            <a:br>
              <a:rPr lang="en-US" sz="3600" dirty="0" smtClean="0"/>
            </a:br>
            <a:r>
              <a:rPr lang="en-US" sz="3600" dirty="0" smtClean="0"/>
              <a:t>Committee</a:t>
            </a:r>
            <a:endParaRPr lang="en-US" sz="36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461" y="231253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8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D0732C-0DF6-4CB9-859F-DA6EEEBEF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Dawn Gross, Chair</a:t>
            </a:r>
          </a:p>
          <a:p>
            <a:r>
              <a:rPr lang="en-US" sz="2000" dirty="0"/>
              <a:t>Members</a:t>
            </a:r>
            <a:r>
              <a:rPr lang="en-US" sz="2000" dirty="0" smtClean="0"/>
              <a:t>: Stacy Bougie (</a:t>
            </a:r>
            <a:r>
              <a:rPr lang="en-US" sz="2000" i="1" dirty="0" smtClean="0"/>
              <a:t>ex-officio</a:t>
            </a:r>
            <a:r>
              <a:rPr lang="en-US" sz="2000" dirty="0" smtClean="0"/>
              <a:t>), Catherine Etter, Jorgo Gushi (SAC), Kerry McManus (SAC), Ellen Pratt, and Tom Raffensperger</a:t>
            </a:r>
          </a:p>
          <a:p>
            <a:r>
              <a:rPr lang="en-US" sz="2000" dirty="0" smtClean="0"/>
              <a:t>There are four student members in the Council (J. Gushi</a:t>
            </a:r>
            <a:r>
              <a:rPr lang="en-US" sz="2000" dirty="0" smtClean="0"/>
              <a:t>, QCC; </a:t>
            </a:r>
            <a:r>
              <a:rPr lang="en-US" sz="2000" dirty="0" smtClean="0"/>
              <a:t>C. Mack, </a:t>
            </a:r>
            <a:r>
              <a:rPr lang="en-US" sz="2000" dirty="0" smtClean="0"/>
              <a:t>Bridgewater; K</a:t>
            </a:r>
            <a:r>
              <a:rPr lang="en-US" sz="2000" dirty="0" smtClean="0"/>
              <a:t>. McManus, </a:t>
            </a:r>
            <a:r>
              <a:rPr lang="en-US" sz="2000" dirty="0" smtClean="0"/>
              <a:t>Fitchburg; and </a:t>
            </a:r>
            <a:r>
              <a:rPr lang="en-US" sz="2000" dirty="0" smtClean="0"/>
              <a:t>N. </a:t>
            </a:r>
            <a:r>
              <a:rPr lang="en-US" sz="2000" dirty="0" err="1" smtClean="0"/>
              <a:t>Nyugen</a:t>
            </a:r>
            <a:r>
              <a:rPr lang="en-US" sz="2000" dirty="0" smtClean="0"/>
              <a:t>, BHCC)</a:t>
            </a:r>
            <a:endParaRPr lang="en-US" sz="2000" dirty="0"/>
          </a:p>
          <a:p>
            <a:r>
              <a:rPr lang="en-US" sz="2000" dirty="0"/>
              <a:t>Student Ambassadors (up to 20 out of 28)</a:t>
            </a:r>
          </a:p>
          <a:p>
            <a:r>
              <a:rPr lang="en-US" sz="2000" dirty="0"/>
              <a:t>Staff-Student OER Presentations:</a:t>
            </a:r>
          </a:p>
          <a:p>
            <a:pPr lvl="1"/>
            <a:r>
              <a:rPr lang="en-US" sz="2000" dirty="0"/>
              <a:t>CCCOER Panel – March 3, 2021</a:t>
            </a:r>
          </a:p>
          <a:p>
            <a:pPr lvl="1"/>
            <a:r>
              <a:rPr lang="en-US" sz="2000" dirty="0"/>
              <a:t>TLSD Conference – April 9, 2021</a:t>
            </a:r>
          </a:p>
          <a:p>
            <a:pPr lvl="1"/>
            <a:r>
              <a:rPr lang="en-US" sz="2000" dirty="0"/>
              <a:t>Northeast OER Conference – May 25, 2021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53A03D-749A-49D4-B11B-96EE7D966E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5932373-F392-4648-8CBA-1FD274C3A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Student Outreach &amp; Coordination Committee</a:t>
            </a:r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483" y="229552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1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078FE9-A243-47FB-8FFC-25021CACE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Matt Bejune, Chair</a:t>
            </a:r>
          </a:p>
          <a:p>
            <a:r>
              <a:rPr lang="en-US" sz="2000" dirty="0"/>
              <a:t>Members</a:t>
            </a:r>
            <a:r>
              <a:rPr lang="en-US" sz="2000" dirty="0" smtClean="0"/>
              <a:t>: William Hoag, Jackie Kremer, Jesse Schreier, Yashwant Sinha, and Marilyn Billings</a:t>
            </a:r>
            <a:endParaRPr lang="en-US" sz="2000" dirty="0"/>
          </a:p>
          <a:p>
            <a:r>
              <a:rPr lang="en-US" sz="2000" dirty="0"/>
              <a:t>Conducted extensive external research for repositories </a:t>
            </a:r>
            <a:r>
              <a:rPr lang="en-US" sz="2000" dirty="0" smtClean="0"/>
              <a:t>(i.e., a hub or microsite) </a:t>
            </a:r>
            <a:endParaRPr lang="en-US" sz="2000" dirty="0"/>
          </a:p>
          <a:p>
            <a:r>
              <a:rPr lang="en-US" sz="2000" dirty="0"/>
              <a:t>Recommended upgrading </a:t>
            </a:r>
            <a:r>
              <a:rPr lang="en-US" sz="2000" dirty="0" smtClean="0"/>
              <a:t>the community college </a:t>
            </a:r>
            <a:r>
              <a:rPr lang="en-US" sz="2000" dirty="0"/>
              <a:t>repository (restructure, organize, train/educate): Phase I</a:t>
            </a:r>
          </a:p>
          <a:p>
            <a:r>
              <a:rPr lang="en-US" sz="2000" dirty="0" smtClean="0"/>
              <a:t>Recommended DHE </a:t>
            </a:r>
            <a:r>
              <a:rPr lang="en-US" sz="2000" dirty="0" smtClean="0"/>
              <a:t>continue </a:t>
            </a:r>
            <a:r>
              <a:rPr lang="en-US" sz="2000" dirty="0"/>
              <a:t>our </a:t>
            </a:r>
            <a:r>
              <a:rPr lang="en-US" sz="2000" dirty="0" smtClean="0"/>
              <a:t>contractual relationship </a:t>
            </a:r>
            <a:r>
              <a:rPr lang="en-US" sz="2000" dirty="0"/>
              <a:t>with OER Commons </a:t>
            </a:r>
          </a:p>
          <a:p>
            <a:r>
              <a:rPr lang="en-US" sz="2000" dirty="0"/>
              <a:t>Recommended hiring an OER Repository Coordinator</a:t>
            </a:r>
          </a:p>
          <a:p>
            <a:pPr lvl="1"/>
            <a:r>
              <a:rPr lang="en-US" sz="2000" dirty="0"/>
              <a:t>Candidate identified; awaiting hire</a:t>
            </a:r>
          </a:p>
          <a:p>
            <a:r>
              <a:rPr lang="en-US" sz="2000" dirty="0" smtClean="0"/>
              <a:t>Eventually expand the repository </a:t>
            </a:r>
            <a:r>
              <a:rPr lang="en-US" sz="2000" dirty="0"/>
              <a:t>statewide: Phase II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963A6-FD5D-4BD5-9FAE-F92B28C7DA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91D990-6478-4BBD-8155-745365209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Committee</a:t>
            </a:r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14312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1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Cost</a:t>
            </a:r>
          </a:p>
          <a:p>
            <a:pPr lvl="1"/>
            <a:r>
              <a:rPr lang="en-US" sz="1800" dirty="0"/>
              <a:t>Total costs savings (average national textbook cost x no. of students versus no/low-cost textbooks x no. of students</a:t>
            </a:r>
          </a:p>
          <a:p>
            <a:r>
              <a:rPr lang="en-US" sz="1800" dirty="0"/>
              <a:t>Outcomes:</a:t>
            </a:r>
          </a:p>
          <a:p>
            <a:pPr lvl="1"/>
            <a:r>
              <a:rPr lang="en-US" sz="1800" dirty="0"/>
              <a:t>Total no. of OER courses/sections as a percentage of total courses/sections</a:t>
            </a:r>
          </a:p>
          <a:p>
            <a:pPr lvl="1"/>
            <a:r>
              <a:rPr lang="en-US" sz="1800" dirty="0"/>
              <a:t>No. of students enrolled in OER courses as a percentage of total enrollment</a:t>
            </a:r>
          </a:p>
          <a:p>
            <a:pPr lvl="1"/>
            <a:r>
              <a:rPr lang="en-US" sz="1800" dirty="0"/>
              <a:t>Changes in DFW rates in OER vs. Non-OER courses</a:t>
            </a:r>
          </a:p>
          <a:p>
            <a:pPr lvl="1"/>
            <a:r>
              <a:rPr lang="en-US" sz="1800" dirty="0"/>
              <a:t>Demographics of students taking OER courses vs. students in non-OER courses</a:t>
            </a:r>
          </a:p>
          <a:p>
            <a:r>
              <a:rPr lang="en-US" sz="1800" dirty="0"/>
              <a:t>Usage:</a:t>
            </a:r>
          </a:p>
          <a:p>
            <a:pPr lvl="1"/>
            <a:r>
              <a:rPr lang="en-US" sz="1800" dirty="0"/>
              <a:t>No. of faculty, staff, students participating in OER activities on campus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OER Key Performance Indicators</a:t>
            </a:r>
            <a:endParaRPr lang="en-US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806" y="5678941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2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FD0D71-0EFB-4FB5-88DF-C9DBA9CA9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Academic Affairs Committee Update Presentation – January 26, 2021</a:t>
            </a:r>
          </a:p>
          <a:p>
            <a:r>
              <a:rPr lang="en-US" sz="2400" dirty="0"/>
              <a:t>External </a:t>
            </a:r>
            <a:r>
              <a:rPr lang="en-US" sz="2400" dirty="0" smtClean="0"/>
              <a:t>Press:</a:t>
            </a:r>
          </a:p>
          <a:p>
            <a:pPr lvl="1"/>
            <a:r>
              <a:rPr lang="en-US" sz="2400" dirty="0" smtClean="0"/>
              <a:t>Inside Higher Ed Podcast on OER featuring Jorgo Gushi</a:t>
            </a:r>
          </a:p>
          <a:p>
            <a:pPr lvl="1"/>
            <a:r>
              <a:rPr lang="en-US" sz="2400" dirty="0" smtClean="0"/>
              <a:t>DHE News Release: “Massachusetts Public Colleges and Universities Report $7 million in Textbook savings for Students”</a:t>
            </a:r>
          </a:p>
          <a:p>
            <a:pPr lvl="1"/>
            <a:r>
              <a:rPr lang="en-US" sz="2400" dirty="0" smtClean="0"/>
              <a:t>“OER Course Flagging at Massachusetts Colleges” at the Northeast OER Conference - May 2021</a:t>
            </a:r>
          </a:p>
          <a:p>
            <a:pPr lvl="1"/>
            <a:r>
              <a:rPr lang="en-US" sz="2400" dirty="0" smtClean="0"/>
              <a:t>Opinion Editorial “Which courses offer affordable textbooks? Who knows?” by Jorgo Gushi in </a:t>
            </a:r>
            <a:r>
              <a:rPr lang="en-US" sz="2400" i="1" dirty="0" err="1" smtClean="0"/>
              <a:t>CommonWealth</a:t>
            </a:r>
            <a:r>
              <a:rPr lang="en-US" sz="2400" dirty="0" smtClean="0"/>
              <a:t> magazine, Aug. 7, 2021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26256-6B25-42AE-9771-5E2FB25F2F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14460D9-DA02-41E0-BEDC-8A9D3DFE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</a:t>
            </a:r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14312"/>
            <a:ext cx="154305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2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1579</TotalTime>
  <Words>740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OER Advisory Council: AY2021 in Review</vt:lpstr>
      <vt:lpstr>Final OER Recommendations: OER Work Group</vt:lpstr>
      <vt:lpstr>Course Flagging Committee</vt:lpstr>
      <vt:lpstr>Marketing &amp; Education Committee</vt:lpstr>
      <vt:lpstr>Professional Development Committee</vt:lpstr>
      <vt:lpstr>Student Outreach &amp; Coordination Committee</vt:lpstr>
      <vt:lpstr>Repository Committee</vt:lpstr>
      <vt:lpstr>OER Key Performance Indicators</vt:lpstr>
      <vt:lpstr>Public Relations</vt:lpstr>
      <vt:lpstr>External Relations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Advisory Council: AY2021 in Review</dc:title>
  <dc:creator>Awkward, Robert (DHE)</dc:creator>
  <cp:lastModifiedBy>Awkward, Robert (DHE)</cp:lastModifiedBy>
  <cp:revision>10</cp:revision>
  <cp:lastPrinted>2017-01-23T15:41:30Z</cp:lastPrinted>
  <dcterms:created xsi:type="dcterms:W3CDTF">2021-09-17T15:51:13Z</dcterms:created>
  <dcterms:modified xsi:type="dcterms:W3CDTF">2021-09-19T23:49:50Z</dcterms:modified>
</cp:coreProperties>
</file>